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  <p:sldId id="271" r:id="rId15"/>
    <p:sldId id="272" r:id="rId16"/>
    <p:sldId id="273" r:id="rId17"/>
    <p:sldId id="277" r:id="rId18"/>
    <p:sldId id="278" r:id="rId19"/>
    <p:sldId id="285" r:id="rId20"/>
    <p:sldId id="288" r:id="rId21"/>
    <p:sldId id="283" r:id="rId22"/>
    <p:sldId id="281" r:id="rId23"/>
    <p:sldId id="282" r:id="rId24"/>
    <p:sldId id="326" r:id="rId25"/>
    <p:sldId id="29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10" r:id="rId41"/>
    <p:sldId id="341" r:id="rId42"/>
    <p:sldId id="325" r:id="rId43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78" y="-96"/>
      </p:cViewPr>
      <p:guideLst>
        <p:guide orient="horz" pos="3016"/>
        <p:guide pos="2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0EDE6-C881-4341-9317-A7001FED84BD}" type="datetimeFigureOut">
              <a:rPr lang="en-US" smtClean="0"/>
              <a:t>8/27/2012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38E54-C103-4DC2-A59F-4DCFA8C2B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417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2A405CD-C5A4-49E4-A307-5EACAFE90973}" type="slidenum">
              <a:rPr lang="en-US" smtClean="0"/>
              <a:pPr eaLnBrk="1" hangingPunct="1"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A2E3753-CDEA-42E0-892E-C7676B86ED57}" type="slidenum">
              <a:rPr lang="en-US" smtClean="0"/>
              <a:pPr eaLnBrk="1" hangingPunct="1"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7173125-95C9-4200-8F43-C4FB7D06BF14}" type="slidenum">
              <a:rPr lang="en-US" smtClean="0"/>
              <a:pPr eaLnBrk="1" hangingPunct="1"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30FA81B1-1EC1-40E6-95E3-D926CD01CF90}" type="slidenum">
              <a:rPr lang="en-US" smtClean="0"/>
              <a:pPr eaLnBrk="1" hangingPunct="1"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C2C5A31-1A54-43FB-94E2-7B1CCBA9B046}" type="slidenum">
              <a:rPr lang="en-US" smtClean="0"/>
              <a:pPr eaLnBrk="1" hangingPunct="1"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A4C1DF-68BC-4356-AC6D-BE6A7D54054B}" type="slidenum">
              <a:rPr lang="en-US" smtClean="0"/>
              <a:pPr eaLnBrk="1" hangingPunct="1"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95A666A-D912-4321-9860-F429074D86AF}" type="slidenum">
              <a:rPr lang="en-US" smtClean="0"/>
              <a:pPr eaLnBrk="1" hangingPunct="1"/>
              <a:t>41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2450" y="2974705"/>
            <a:ext cx="6261100" cy="20525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5426288"/>
            <a:ext cx="5156200" cy="244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40350" y="536423"/>
            <a:ext cx="1657350" cy="11406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300" y="536423"/>
            <a:ext cx="4849283" cy="11406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63" y="6153339"/>
            <a:ext cx="6261100" cy="190186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863" y="4058633"/>
            <a:ext cx="6261100" cy="209470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4383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143474"/>
            <a:ext cx="3254596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" y="3036771"/>
            <a:ext cx="3254596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1827" y="2143474"/>
            <a:ext cx="3255874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41827" y="3036771"/>
            <a:ext cx="3255874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1" y="381259"/>
            <a:ext cx="2423363" cy="162256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9901" y="381259"/>
            <a:ext cx="4117799" cy="81726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8301" y="2003825"/>
            <a:ext cx="2423363" cy="65501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788" y="6703060"/>
            <a:ext cx="4419600" cy="7913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43788" y="855615"/>
            <a:ext cx="4419600" cy="57454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788" y="7494394"/>
            <a:ext cx="4419600" cy="11238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8300" y="383477"/>
            <a:ext cx="6629400" cy="1595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234355"/>
            <a:ext cx="6629400" cy="631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8300" y="8875350"/>
            <a:ext cx="1718733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8523B-E035-4CAE-A96A-58211FC229D1}" type="datetimeFigureOut">
              <a:rPr lang="en-US" smtClean="0"/>
              <a:t>8/27/2012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6717" y="8875350"/>
            <a:ext cx="2332567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78967" y="8875350"/>
            <a:ext cx="1718733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2235200" y="1828800"/>
            <a:ext cx="7823200" cy="812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397" smtClean="0">
                <a:solidFill>
                  <a:srgbClr val="FFFFFF"/>
                </a:solidFill>
                <a:latin typeface="Calibri"/>
                <a:cs typeface="Calibri"/>
              </a:rPr>
              <a:t>No More Cat and Mouse</a:t>
            </a:r>
          </a:p>
          <a:p>
            <a:pPr>
              <a:lnSpc>
                <a:spcPts val="5060"/>
              </a:lnSpc>
            </a:pPr>
            <a:endParaRPr lang="en-CA" sz="4397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587500" y="6159500"/>
            <a:ext cx="84709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smtClean="0">
                <a:solidFill>
                  <a:srgbClr val="FFFFFF"/>
                </a:solidFill>
                <a:latin typeface="Calibri"/>
                <a:cs typeface="Calibri"/>
              </a:rPr>
              <a:t>Debbie Abilock</a:t>
            </a:r>
          </a:p>
          <a:p>
            <a:pPr>
              <a:lnSpc>
                <a:spcPts val="2070"/>
              </a:lnSpc>
            </a:pPr>
            <a:endParaRPr lang="en-CA" sz="18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52500" y="6426200"/>
            <a:ext cx="9105900" cy="622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130987">
              <a:lnSpc>
                <a:spcPts val="2100"/>
              </a:lnSpc>
            </a:pPr>
            <a:r>
              <a:rPr lang="en-CA" sz="1800" smtClean="0">
                <a:solidFill>
                  <a:srgbClr val="FFFFFF"/>
                </a:solidFill>
                <a:latin typeface="Calibri"/>
                <a:cs typeface="Calibri"/>
              </a:rPr>
              <a:t>debbie@noodletools.com</a:t>
            </a:r>
            <a:r>
              <a:rPr lang="en-CA" sz="18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800" smtClean="0">
                <a:solidFill>
                  <a:srgbClr val="000000"/>
                </a:solidFill>
                <a:latin typeface="Times New Roman"/>
              </a:rPr>
            </a:br>
            <a:r>
              <a:rPr lang="en-CA" sz="1800" smtClean="0">
                <a:solidFill>
                  <a:srgbClr val="FFFFFF"/>
                </a:solidFill>
                <a:latin typeface="Calibri"/>
                <a:cs typeface="Calibri"/>
              </a:rPr>
              <a:t>Cofounder, NoodleTools, Inc</a:t>
            </a:r>
            <a:r>
              <a:rPr lang="en-CA" sz="1800" smtClean="0">
                <a:solidFill>
                  <a:srgbClr val="898989"/>
                </a:solidFill>
                <a:latin typeface="Calibri"/>
                <a:cs typeface="Calibri"/>
              </a:rPr>
              <a:t>.</a:t>
            </a:r>
          </a:p>
          <a:p>
            <a:pPr>
              <a:lnSpc>
                <a:spcPts val="2100"/>
              </a:lnSpc>
            </a:pPr>
            <a:endParaRPr lang="en-CA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3759200" y="1778000"/>
            <a:ext cx="62992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65"/>
              </a:lnSpc>
            </a:pP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Valdés, Manolo. </a:t>
            </a:r>
            <a:r>
              <a:rPr lang="en-CA" sz="1098" smtClean="0">
                <a:solidFill>
                  <a:srgbClr val="000000"/>
                </a:solidFill>
                <a:latin typeface="Calibri Italic"/>
                <a:cs typeface="Calibri Italic"/>
              </a:rPr>
              <a:t>El Recinte [The</a:t>
            </a:r>
          </a:p>
          <a:p>
            <a:pPr>
              <a:lnSpc>
                <a:spcPts val="1265"/>
              </a:lnSpc>
            </a:pPr>
            <a:endParaRPr lang="en-CA" sz="1098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59200" y="1930400"/>
            <a:ext cx="6299200" cy="54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139">
              <a:lnSpc>
                <a:spcPts val="1350"/>
              </a:lnSpc>
            </a:pPr>
            <a:r>
              <a:rPr lang="en-CA" sz="1098" smtClean="0">
                <a:solidFill>
                  <a:srgbClr val="000000"/>
                </a:solidFill>
                <a:latin typeface="Calibri Italic"/>
                <a:cs typeface="Calibri Italic"/>
              </a:rPr>
              <a:t>Exhibition]</a:t>
            </a: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. 1971. </a:t>
            </a:r>
            <a:r>
              <a:rPr lang="en-CA" sz="1098" smtClean="0">
                <a:solidFill>
                  <a:srgbClr val="000000"/>
                </a:solidFill>
                <a:latin typeface="Calibri Italic"/>
                <a:cs typeface="Calibri Italic"/>
              </a:rPr>
              <a:t>Arte Spain</a:t>
            </a: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. Ocio</a:t>
            </a:r>
            <a:r>
              <a:rPr lang="en-CA" sz="10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098" smtClean="0">
                <a:solidFill>
                  <a:srgbClr val="000000"/>
                </a:solidFill>
                <a:latin typeface="Times New Roman"/>
              </a:rPr>
            </a:b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Networks, 6 Aug. 2009. Web. 2 Jan.</a:t>
            </a:r>
            <a:r>
              <a:rPr lang="en-CA" sz="10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098" smtClean="0">
                <a:solidFill>
                  <a:srgbClr val="000000"/>
                </a:solidFill>
                <a:latin typeface="Times New Roman"/>
              </a:rPr>
            </a:b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2011.</a:t>
            </a:r>
          </a:p>
          <a:p>
            <a:pPr>
              <a:lnSpc>
                <a:spcPts val="1350"/>
              </a:lnSpc>
            </a:pPr>
            <a:endParaRPr lang="en-CA" sz="1098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59200" y="2438400"/>
            <a:ext cx="6299200" cy="54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&lt;http://www.artespain.com/06‐08‐</a:t>
            </a:r>
            <a:r>
              <a:rPr lang="en-CA" sz="10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098" smtClean="0">
                <a:solidFill>
                  <a:srgbClr val="000000"/>
                </a:solidFill>
                <a:latin typeface="Times New Roman"/>
              </a:rPr>
            </a:b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2009/ grandes‐autores/las‐meninas‐</a:t>
            </a:r>
            <a:r>
              <a:rPr lang="en-CA" sz="10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098" smtClean="0">
                <a:solidFill>
                  <a:srgbClr val="000000"/>
                </a:solidFill>
                <a:latin typeface="Times New Roman"/>
              </a:rPr>
            </a:b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de‐equipo‐cronica&gt;.</a:t>
            </a:r>
          </a:p>
          <a:p>
            <a:pPr>
              <a:lnSpc>
                <a:spcPts val="1300"/>
              </a:lnSpc>
            </a:pPr>
            <a:endParaRPr lang="en-CA" sz="1098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099300" y="4432300"/>
            <a:ext cx="2959100" cy="54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32072">
              <a:lnSpc>
                <a:spcPts val="1350"/>
              </a:lnSpc>
            </a:pP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Matisse, Sophie. </a:t>
            </a:r>
            <a:r>
              <a:rPr lang="en-CA" sz="1098" smtClean="0">
                <a:solidFill>
                  <a:srgbClr val="000000"/>
                </a:solidFill>
                <a:latin typeface="Calibri Italic"/>
                <a:cs typeface="Calibri Italic"/>
              </a:rPr>
              <a:t>Las Meninas</a:t>
            </a: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. 2001.</a:t>
            </a:r>
            <a:r>
              <a:rPr lang="en-CA" sz="10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098" smtClean="0">
                <a:solidFill>
                  <a:srgbClr val="000000"/>
                </a:solidFill>
                <a:latin typeface="Times New Roman"/>
              </a:rPr>
            </a:br>
            <a:r>
              <a:rPr lang="en-CA" sz="1098" smtClean="0">
                <a:solidFill>
                  <a:srgbClr val="000000"/>
                </a:solidFill>
                <a:latin typeface="Calibri Italic"/>
                <a:cs typeface="Calibri Italic"/>
              </a:rPr>
              <a:t>Angel Flores Jr.</a:t>
            </a: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 Multiply, 24 July</a:t>
            </a:r>
            <a:r>
              <a:rPr lang="en-CA" sz="10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098" smtClean="0">
                <a:solidFill>
                  <a:srgbClr val="000000"/>
                </a:solidFill>
                <a:latin typeface="Times New Roman"/>
              </a:rPr>
            </a:b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2008. Web. 2 Jan. 2011.</a:t>
            </a:r>
          </a:p>
          <a:p>
            <a:pPr>
              <a:lnSpc>
                <a:spcPts val="1350"/>
              </a:lnSpc>
            </a:pPr>
            <a:endParaRPr lang="en-CA" sz="1098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099300" y="4940300"/>
            <a:ext cx="29591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&lt;http://angelfloresjr.multiply.com/jo</a:t>
            </a:r>
            <a:r>
              <a:rPr lang="en-CA" sz="10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098" smtClean="0">
                <a:solidFill>
                  <a:srgbClr val="000000"/>
                </a:solidFill>
                <a:latin typeface="Times New Roman"/>
              </a:rPr>
            </a:br>
            <a:r>
              <a:rPr lang="en-CA" sz="1098" smtClean="0">
                <a:solidFill>
                  <a:srgbClr val="000000"/>
                </a:solidFill>
                <a:latin typeface="Calibri"/>
                <a:cs typeface="Calibri"/>
              </a:rPr>
              <a:t>urnal/item/591/ 591&gt;.</a:t>
            </a:r>
          </a:p>
          <a:p>
            <a:pPr>
              <a:lnSpc>
                <a:spcPts val="1300"/>
              </a:lnSpc>
            </a:pPr>
            <a:endParaRPr lang="en-CA" sz="1098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1727200" y="1485900"/>
            <a:ext cx="8331200" cy="762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002" smtClean="0">
                <a:solidFill>
                  <a:srgbClr val="000000"/>
                </a:solidFill>
                <a:latin typeface="Arial"/>
                <a:cs typeface="Arial"/>
              </a:rPr>
              <a:t>High-stakes shape attribution</a:t>
            </a:r>
          </a:p>
          <a:p>
            <a:pPr>
              <a:lnSpc>
                <a:spcPts val="4600"/>
              </a:lnSpc>
            </a:pPr>
            <a:endParaRPr lang="en-CA" sz="4002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051300" y="2857500"/>
            <a:ext cx="60071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FF0000"/>
                </a:solidFill>
                <a:latin typeface="Calibri"/>
                <a:cs typeface="Calibri"/>
              </a:rPr>
              <a:t>Career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051300" y="3403600"/>
            <a:ext cx="6007100" cy="143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200"/>
              </a:lnSpc>
            </a:pPr>
            <a:r>
              <a:rPr lang="en-CA" sz="3600" smtClean="0">
                <a:solidFill>
                  <a:srgbClr val="FF0000"/>
                </a:solidFill>
                <a:latin typeface="Calibri"/>
                <a:cs typeface="Calibri"/>
              </a:rPr>
              <a:t>Money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FF0000"/>
                </a:solidFill>
                <a:latin typeface="Calibri"/>
                <a:cs typeface="Calibri"/>
              </a:rPr>
              <a:t>Success</a:t>
            </a:r>
          </a:p>
          <a:p>
            <a:pPr>
              <a:lnSpc>
                <a:spcPts val="52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051300" y="4826000"/>
            <a:ext cx="60071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FF0000"/>
                </a:solidFill>
                <a:latin typeface="Calibri"/>
                <a:cs typeface="Calibri"/>
              </a:rPr>
              <a:t>Competition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65300" y="6527800"/>
            <a:ext cx="82931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CA" sz="1200" smtClean="0">
                <a:solidFill>
                  <a:srgbClr val="BFBFBF"/>
                </a:solidFill>
                <a:latin typeface="Arial"/>
                <a:cs typeface="Arial"/>
              </a:rPr>
              <a:t>Callahan, David. </a:t>
            </a:r>
            <a:r>
              <a:rPr lang="en-CA" sz="1200" smtClean="0">
                <a:solidFill>
                  <a:srgbClr val="BFBFBF"/>
                </a:solidFill>
                <a:latin typeface="Arial Italic"/>
                <a:cs typeface="Arial Italic"/>
              </a:rPr>
              <a:t>The Cheating Culture: Why More Americans Are Doing Wrong to Get Ahead</a:t>
            </a:r>
            <a:r>
              <a:rPr lang="en-CA" sz="1200" smtClean="0">
                <a:solidFill>
                  <a:srgbClr val="BFBFBF"/>
                </a:solidFill>
                <a:latin typeface="Arial"/>
                <a:cs typeface="Arial"/>
              </a:rPr>
              <a:t>.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BFBFBF"/>
                </a:solidFill>
                <a:latin typeface="Arial"/>
                <a:cs typeface="Arial"/>
              </a:rPr>
              <a:t>New York: Houghton, 2004. Print.</a:t>
            </a:r>
          </a:p>
          <a:p>
            <a:pPr>
              <a:lnSpc>
                <a:spcPts val="140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1447800" y="774700"/>
            <a:ext cx="8610600" cy="812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397" smtClean="0">
                <a:solidFill>
                  <a:srgbClr val="000000"/>
                </a:solidFill>
                <a:latin typeface="Arial"/>
                <a:cs typeface="Arial"/>
              </a:rPr>
              <a:t>A lucrative global business…</a:t>
            </a:r>
          </a:p>
          <a:p>
            <a:pPr>
              <a:lnSpc>
                <a:spcPts val="5060"/>
              </a:lnSpc>
            </a:pPr>
            <a:endParaRPr lang="en-CA" sz="4397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485900" y="3086100"/>
            <a:ext cx="30226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CA" sz="1697" smtClean="0">
                <a:solidFill>
                  <a:srgbClr val="FFFFFF"/>
                </a:solidFill>
                <a:latin typeface="Calibri"/>
                <a:cs typeface="Calibri"/>
              </a:rPr>
              <a:t>Student</a:t>
            </a:r>
          </a:p>
          <a:p>
            <a:pPr>
              <a:lnSpc>
                <a:spcPts val="1955"/>
              </a:lnSpc>
            </a:pPr>
            <a:endParaRPr lang="en-CA" sz="1697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892300" y="3797300"/>
            <a:ext cx="26162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00"/>
              </a:lnSpc>
              <a:tabLst>
                <a:tab pos="165100" algn="l"/>
              </a:tabLst>
            </a:pP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• Submits</a:t>
            </a:r>
            <a:r>
              <a:rPr lang="en-CA" sz="16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697" smtClean="0">
                <a:solidFill>
                  <a:srgbClr val="000000"/>
                </a:solidFill>
                <a:latin typeface="Times New Roman"/>
              </a:rPr>
            </a:b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	assignment,</a:t>
            </a:r>
          </a:p>
          <a:p>
            <a:pPr>
              <a:lnSpc>
                <a:spcPts val="1865"/>
              </a:lnSpc>
            </a:pPr>
            <a:endParaRPr lang="en-CA" sz="1697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57400" y="4279900"/>
            <a:ext cx="2451100" cy="825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215">
              <a:lnSpc>
                <a:spcPts val="1800"/>
              </a:lnSpc>
            </a:pP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orders paper</a:t>
            </a:r>
            <a:r>
              <a:rPr lang="en-CA" sz="16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697" smtClean="0">
                <a:solidFill>
                  <a:srgbClr val="000000"/>
                </a:solidFill>
                <a:latin typeface="Times New Roman"/>
              </a:rPr>
            </a:b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$20‐40 per</a:t>
            </a:r>
            <a:r>
              <a:rPr lang="en-CA" sz="16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697" smtClean="0">
                <a:solidFill>
                  <a:srgbClr val="000000"/>
                </a:solidFill>
                <a:latin typeface="Times New Roman"/>
              </a:rPr>
            </a:b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page</a:t>
            </a:r>
          </a:p>
          <a:p>
            <a:pPr>
              <a:lnSpc>
                <a:spcPts val="1865"/>
              </a:lnSpc>
            </a:pPr>
            <a:endParaRPr lang="en-CA" sz="1697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610100" y="3086100"/>
            <a:ext cx="53340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900"/>
              </a:lnSpc>
              <a:tabLst>
                <a:tab pos="2425700" algn="l"/>
              </a:tabLst>
            </a:pPr>
            <a:r>
              <a:rPr lang="en-CA" sz="1697" smtClean="0">
                <a:solidFill>
                  <a:srgbClr val="FFFFFF"/>
                </a:solidFill>
                <a:latin typeface="Calibri"/>
                <a:cs typeface="Calibri"/>
              </a:rPr>
              <a:t>Essay mill	Ukraine,</a:t>
            </a:r>
          </a:p>
          <a:p>
            <a:pPr>
              <a:lnSpc>
                <a:spcPts val="1955"/>
              </a:lnSpc>
            </a:pPr>
            <a:endParaRPr lang="en-CA" sz="1697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035800" y="3327400"/>
            <a:ext cx="29083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CA" sz="1697" smtClean="0">
                <a:solidFill>
                  <a:srgbClr val="FFFFFF"/>
                </a:solidFill>
                <a:latin typeface="Calibri"/>
                <a:cs typeface="Calibri"/>
              </a:rPr>
              <a:t>Philippines</a:t>
            </a:r>
          </a:p>
          <a:p>
            <a:pPr>
              <a:lnSpc>
                <a:spcPts val="1845"/>
              </a:lnSpc>
            </a:pPr>
            <a:endParaRPr lang="en-CA" sz="1697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660900" y="3797300"/>
            <a:ext cx="5283200" cy="406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00"/>
              </a:lnSpc>
              <a:tabLst>
                <a:tab pos="2628900" algn="l"/>
              </a:tabLst>
            </a:pP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• Exchanges</a:t>
            </a:r>
            <a:r>
              <a:rPr lang="en-CA" sz="16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697" smtClean="0">
                <a:solidFill>
                  <a:srgbClr val="000000"/>
                </a:solidFill>
                <a:latin typeface="Times New Roman"/>
              </a:rPr>
            </a:b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	• Paper written</a:t>
            </a:r>
          </a:p>
          <a:p>
            <a:pPr>
              <a:lnSpc>
                <a:spcPts val="1360"/>
              </a:lnSpc>
            </a:pPr>
            <a:endParaRPr lang="en-CA" sz="1697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826000" y="4025900"/>
            <a:ext cx="5118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00"/>
              </a:lnSpc>
              <a:tabLst>
                <a:tab pos="2628900" algn="l"/>
              </a:tabLst>
            </a:pPr>
            <a:r>
              <a:rPr lang="en-CA" sz="1697" dirty="0" smtClean="0">
                <a:solidFill>
                  <a:srgbClr val="000000"/>
                </a:solidFill>
                <a:latin typeface="Calibri"/>
                <a:cs typeface="Calibri"/>
              </a:rPr>
              <a:t>money,	</a:t>
            </a:r>
            <a:r>
              <a:rPr lang="en-CA" sz="1697" dirty="0" smtClean="0">
                <a:solidFill>
                  <a:srgbClr val="000000"/>
                </a:solidFill>
                <a:latin typeface="Calibri"/>
                <a:cs typeface="Calibri"/>
              </a:rPr>
              <a:t>within </a:t>
            </a:r>
            <a:r>
              <a:rPr lang="en-CA" sz="1697" dirty="0" smtClean="0">
                <a:solidFill>
                  <a:srgbClr val="000000"/>
                </a:solidFill>
                <a:latin typeface="Calibri"/>
                <a:cs typeface="Calibri"/>
              </a:rPr>
              <a:t>a week</a:t>
            </a:r>
            <a:r>
              <a:rPr lang="en-CA" sz="1697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697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1697" dirty="0" smtClean="0">
                <a:solidFill>
                  <a:srgbClr val="000000"/>
                </a:solidFill>
                <a:latin typeface="Calibri"/>
                <a:cs typeface="Calibri"/>
              </a:rPr>
              <a:t>orders and</a:t>
            </a:r>
          </a:p>
          <a:p>
            <a:pPr>
              <a:lnSpc>
                <a:spcPts val="1435"/>
              </a:lnSpc>
            </a:pPr>
            <a:endParaRPr lang="en-CA" sz="1697" dirty="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826000" y="4457700"/>
            <a:ext cx="5118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delivers</a:t>
            </a:r>
            <a:r>
              <a:rPr lang="en-CA" sz="16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697" smtClean="0">
                <a:solidFill>
                  <a:srgbClr val="000000"/>
                </a:solidFill>
                <a:latin typeface="Times New Roman"/>
              </a:rPr>
            </a:br>
            <a:r>
              <a:rPr lang="en-CA" sz="1697" smtClean="0">
                <a:solidFill>
                  <a:srgbClr val="000000"/>
                </a:solidFill>
                <a:latin typeface="Calibri"/>
                <a:cs typeface="Calibri"/>
              </a:rPr>
              <a:t>paper</a:t>
            </a:r>
          </a:p>
          <a:p>
            <a:pPr>
              <a:lnSpc>
                <a:spcPts val="1865"/>
              </a:lnSpc>
            </a:pPr>
            <a:endParaRPr lang="en-CA" sz="1697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31900" y="6667500"/>
            <a:ext cx="8826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BFBFBF"/>
                </a:solidFill>
                <a:latin typeface="Calibri"/>
                <a:cs typeface="Calibri"/>
              </a:rPr>
              <a:t>Bartlett, Thomas. "Cheating Goes Global as Essay Mills Multiply." </a:t>
            </a:r>
            <a:r>
              <a:rPr lang="en-CA" sz="1200" smtClean="0">
                <a:solidFill>
                  <a:srgbClr val="BFBFBF"/>
                </a:solidFill>
                <a:latin typeface="Calibri Italic"/>
                <a:cs typeface="Calibri Italic"/>
              </a:rPr>
              <a:t>Chronicle of Higher Education</a:t>
            </a:r>
            <a:r>
              <a:rPr lang="en-CA" sz="1200" smtClean="0">
                <a:solidFill>
                  <a:srgbClr val="BFBFBF"/>
                </a:solidFill>
                <a:latin typeface="Calibri"/>
                <a:cs typeface="Calibri"/>
              </a:rPr>
              <a:t>. Chronicle of Higher Education,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31900" y="6845300"/>
            <a:ext cx="8826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BFBFBF"/>
                </a:solidFill>
                <a:latin typeface="Calibri"/>
                <a:cs typeface="Calibri"/>
              </a:rPr>
              <a:t>20 Mar. 2009. Web. 3 May 2010. &lt;</a:t>
            </a:r>
            <a:r>
              <a:rPr lang="en-CA" sz="1200" smtClean="0">
                <a:solidFill>
                  <a:srgbClr val="E1CFF0"/>
                </a:solidFill>
                <a:latin typeface="Calibri"/>
                <a:cs typeface="Calibri"/>
              </a:rPr>
              <a:t>http://chronicle.com/article/Cheating‐Goes‐Global‐as‐Essay/32817</a:t>
            </a:r>
            <a:r>
              <a:rPr lang="en-CA" sz="1200" smtClean="0">
                <a:solidFill>
                  <a:srgbClr val="BFBFBF"/>
                </a:solidFill>
                <a:latin typeface="Calibri"/>
                <a:cs typeface="Calibri"/>
              </a:rPr>
              <a:t>&gt;.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6565900" y="1244600"/>
            <a:ext cx="3492500" cy="812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397" smtClean="0">
                <a:solidFill>
                  <a:srgbClr val="000000"/>
                </a:solidFill>
                <a:latin typeface="Calibri"/>
                <a:cs typeface="Calibri"/>
              </a:rPr>
              <a:t>College</a:t>
            </a:r>
          </a:p>
          <a:p>
            <a:pPr>
              <a:lnSpc>
                <a:spcPts val="5060"/>
              </a:lnSpc>
            </a:pPr>
            <a:endParaRPr lang="en-CA" sz="4397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565900" y="1917700"/>
            <a:ext cx="3492500" cy="812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397" smtClean="0">
                <a:solidFill>
                  <a:srgbClr val="000000"/>
                </a:solidFill>
                <a:latin typeface="Calibri"/>
                <a:cs typeface="Calibri"/>
              </a:rPr>
              <a:t>Presidents?</a:t>
            </a:r>
          </a:p>
          <a:p>
            <a:pPr>
              <a:lnSpc>
                <a:spcPts val="5060"/>
              </a:lnSpc>
            </a:pPr>
            <a:endParaRPr lang="en-CA" sz="4397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565900" y="5664200"/>
            <a:ext cx="3492500" cy="965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50"/>
              </a:lnSpc>
            </a:pP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Parker, Kim, Amanda Lenhart, and Kathleen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Moore. </a:t>
            </a:r>
            <a:r>
              <a:rPr lang="en-CA" sz="1200" smtClean="0">
                <a:solidFill>
                  <a:srgbClr val="7E7E7E"/>
                </a:solidFill>
                <a:latin typeface="Calibri Italic"/>
                <a:cs typeface="Calibri Italic"/>
              </a:rPr>
              <a:t>The Digital Revolution and Higher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7E7E7E"/>
                </a:solidFill>
                <a:latin typeface="Calibri Italic"/>
                <a:cs typeface="Calibri Italic"/>
              </a:rPr>
              <a:t>Education</a:t>
            </a: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. </a:t>
            </a:r>
            <a:r>
              <a:rPr lang="en-CA" sz="1200" smtClean="0">
                <a:solidFill>
                  <a:srgbClr val="7E7E7E"/>
                </a:solidFill>
                <a:latin typeface="Calibri Italic"/>
                <a:cs typeface="Calibri Italic"/>
              </a:rPr>
              <a:t>Pew Internet</a:t>
            </a: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. Pew Internet and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American Life Project, 28 Aug. 2011. Web. 5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Sept. 2011.</a:t>
            </a:r>
          </a:p>
          <a:p>
            <a:pPr>
              <a:lnSpc>
                <a:spcPts val="145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565900" y="6578600"/>
            <a:ext cx="34925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&lt;http://pewinternet.org/Reports/2011/College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7E7E7E"/>
                </a:solidFill>
                <a:latin typeface="Calibri"/>
                <a:cs typeface="Calibri"/>
              </a:rPr>
              <a:t>‐presidents.aspx&gt;.</a:t>
            </a:r>
          </a:p>
          <a:p>
            <a:pPr>
              <a:lnSpc>
                <a:spcPts val="150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4533900" y="431800"/>
            <a:ext cx="5524500" cy="647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910"/>
              </a:lnSpc>
            </a:pPr>
            <a:r>
              <a:rPr lang="en-CA" sz="3402" smtClean="0">
                <a:solidFill>
                  <a:srgbClr val="2A465C"/>
                </a:solidFill>
                <a:latin typeface="Arial"/>
                <a:cs typeface="Arial"/>
              </a:rPr>
              <a:t>Plus ça change</a:t>
            </a:r>
          </a:p>
          <a:p>
            <a:pPr>
              <a:lnSpc>
                <a:spcPts val="3910"/>
              </a:lnSpc>
            </a:pPr>
            <a:endParaRPr lang="en-CA" sz="3402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454400" y="952500"/>
            <a:ext cx="6604000" cy="647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910"/>
              </a:lnSpc>
            </a:pPr>
            <a:r>
              <a:rPr lang="en-CA" sz="3402" smtClean="0">
                <a:solidFill>
                  <a:srgbClr val="2A465C"/>
                </a:solidFill>
                <a:latin typeface="Arial"/>
                <a:cs typeface="Arial"/>
              </a:rPr>
              <a:t>(plus c'est la même chose)</a:t>
            </a:r>
          </a:p>
          <a:p>
            <a:pPr>
              <a:lnSpc>
                <a:spcPts val="3910"/>
              </a:lnSpc>
            </a:pPr>
            <a:endParaRPr lang="en-CA" sz="340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70000" y="1943100"/>
            <a:ext cx="8788400" cy="4051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4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“Despite the perception that cheating has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gotten out of hand with so much online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content available to copy, </a:t>
            </a:r>
            <a:r>
              <a:rPr lang="en-CA" sz="3207" b="1" smtClean="0">
                <a:solidFill>
                  <a:srgbClr val="406B8D"/>
                </a:solidFill>
                <a:latin typeface="Arial Bold"/>
                <a:cs typeface="Arial Bold"/>
              </a:rPr>
              <a:t>the numbers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207" b="1" smtClean="0">
                <a:solidFill>
                  <a:srgbClr val="406B8D"/>
                </a:solidFill>
                <a:latin typeface="Arial Bold"/>
                <a:cs typeface="Arial Bold"/>
              </a:rPr>
              <a:t>have not changed much over the two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207" b="1" smtClean="0">
                <a:solidFill>
                  <a:srgbClr val="406B8D"/>
                </a:solidFill>
                <a:latin typeface="Arial Bold"/>
                <a:cs typeface="Arial Bold"/>
              </a:rPr>
              <a:t>decades </a:t>
            </a: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that (the Clemson’s national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survey) has been conducted…What has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changed is how much easier it is to find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plagiarism. ”</a:t>
            </a:r>
          </a:p>
          <a:p>
            <a:pPr>
              <a:lnSpc>
                <a:spcPts val="384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03300" y="6350000"/>
            <a:ext cx="9055100" cy="241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398" smtClean="0">
                <a:solidFill>
                  <a:srgbClr val="7E7E7E"/>
                </a:solidFill>
                <a:latin typeface="Arial"/>
                <a:cs typeface="Arial"/>
              </a:rPr>
              <a:t>Parry, Marc. "Software Catches (and Also Helps) Young Plagiarists." </a:t>
            </a:r>
            <a:r>
              <a:rPr lang="en-CA" sz="1398" smtClean="0">
                <a:solidFill>
                  <a:srgbClr val="7E7E7E"/>
                </a:solidFill>
                <a:latin typeface="Arial Italic"/>
                <a:cs typeface="Arial Italic"/>
              </a:rPr>
              <a:t>Chronicle of Higher Education</a:t>
            </a:r>
            <a:r>
              <a:rPr lang="en-CA" sz="1398" smtClean="0">
                <a:solidFill>
                  <a:srgbClr val="7E7E7E"/>
                </a:solidFill>
                <a:latin typeface="Arial"/>
                <a:cs typeface="Arial"/>
              </a:rPr>
              <a:t>.</a:t>
            </a:r>
          </a:p>
          <a:p>
            <a:pPr>
              <a:lnSpc>
                <a:spcPts val="1610"/>
              </a:lnSpc>
            </a:pPr>
            <a:endParaRPr lang="en-CA" sz="1398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03300" y="6553200"/>
            <a:ext cx="9055100" cy="482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CA" sz="1398" smtClean="0">
                <a:solidFill>
                  <a:srgbClr val="7E7E7E"/>
                </a:solidFill>
                <a:latin typeface="Arial"/>
                <a:cs typeface="Arial"/>
              </a:rPr>
              <a:t>Chronicle of Higher Education, 6 Nov. 2011. Web. 5 Apr. 2012. &lt;http://chronicle.com/article/Escalation-</a:t>
            </a:r>
            <a:r>
              <a:rPr lang="en-CA" sz="1398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398" smtClean="0">
                <a:solidFill>
                  <a:srgbClr val="000000"/>
                </a:solidFill>
                <a:latin typeface="Times New Roman"/>
              </a:rPr>
            </a:br>
            <a:r>
              <a:rPr lang="en-CA" sz="1398" smtClean="0">
                <a:solidFill>
                  <a:srgbClr val="7E7E7E"/>
                </a:solidFill>
                <a:latin typeface="Arial"/>
                <a:cs typeface="Arial"/>
              </a:rPr>
              <a:t>in-Digital/129652/&gt;.</a:t>
            </a:r>
          </a:p>
          <a:p>
            <a:pPr>
              <a:lnSpc>
                <a:spcPts val="1700"/>
              </a:lnSpc>
            </a:pPr>
            <a:endParaRPr lang="en-CA" sz="1398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1079500" y="774700"/>
            <a:ext cx="8978900" cy="812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397" smtClean="0">
                <a:solidFill>
                  <a:srgbClr val="000000"/>
                </a:solidFill>
                <a:latin typeface="Arial"/>
                <a:cs typeface="Arial"/>
              </a:rPr>
              <a:t>Faculty, staff, parents, students…</a:t>
            </a:r>
          </a:p>
          <a:p>
            <a:pPr>
              <a:lnSpc>
                <a:spcPts val="5060"/>
              </a:lnSpc>
            </a:pPr>
            <a:endParaRPr lang="en-CA" sz="4397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251700" y="6743700"/>
            <a:ext cx="28067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smtClean="0">
                <a:solidFill>
                  <a:srgbClr val="000000"/>
                </a:solidFill>
                <a:latin typeface="Calibri"/>
                <a:cs typeface="Calibri"/>
              </a:rPr>
              <a:t>© Susan Geiger</a:t>
            </a:r>
          </a:p>
          <a:p>
            <a:pPr>
              <a:lnSpc>
                <a:spcPts val="2070"/>
              </a:lnSpc>
            </a:pPr>
            <a:endParaRPr lang="en-CA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65700" y="6896100"/>
            <a:ext cx="5092700" cy="241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398" smtClean="0">
                <a:solidFill>
                  <a:srgbClr val="E1CFF0"/>
                </a:solidFill>
                <a:latin typeface="Calibri"/>
                <a:cs typeface="Calibri"/>
              </a:rPr>
              <a:t>Plagiarism or Synthesis: What do They Look Like?</a:t>
            </a:r>
          </a:p>
          <a:p>
            <a:pPr>
              <a:lnSpc>
                <a:spcPts val="1610"/>
              </a:lnSpc>
            </a:pPr>
            <a:endParaRPr lang="en-CA" sz="1398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1155700" y="1828800"/>
            <a:ext cx="8902700" cy="1270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  <a:tabLst>
                <a:tab pos="2197100" algn="l"/>
              </a:tabLst>
            </a:pPr>
            <a:r>
              <a:rPr lang="en-CA" sz="3600" smtClean="0">
                <a:solidFill>
                  <a:srgbClr val="2A465C"/>
                </a:solidFill>
                <a:latin typeface="Arial"/>
                <a:cs typeface="Arial"/>
              </a:rPr>
              <a:t>“If I paraphrased my old essay do I cite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2A465C"/>
                </a:solidFill>
                <a:latin typeface="Arial"/>
                <a:cs typeface="Arial"/>
              </a:rPr>
              <a:t>	the whole thing?”</a:t>
            </a:r>
          </a:p>
          <a:p>
            <a:pPr>
              <a:lnSpc>
                <a:spcPts val="43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041900" y="6667500"/>
            <a:ext cx="5016500" cy="241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398" smtClean="0">
                <a:solidFill>
                  <a:srgbClr val="85AAC5"/>
                </a:solidFill>
                <a:latin typeface="Arial Italic"/>
                <a:cs typeface="Arial Italic"/>
              </a:rPr>
              <a:t>4.16.12 Unshelved</a:t>
            </a:r>
            <a:r>
              <a:rPr lang="en-CA" sz="1398" smtClean="0">
                <a:solidFill>
                  <a:srgbClr val="406B8D"/>
                </a:solidFill>
                <a:latin typeface="Arial Italic"/>
                <a:cs typeface="Arial Italic"/>
              </a:rPr>
              <a:t>, used with permission</a:t>
            </a:r>
          </a:p>
          <a:p>
            <a:pPr>
              <a:lnSpc>
                <a:spcPts val="1610"/>
              </a:lnSpc>
            </a:pPr>
            <a:endParaRPr lang="en-CA" sz="1398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84300" y="3022600"/>
            <a:ext cx="7199087" cy="17298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350"/>
              </a:lnSpc>
              <a:tabLst>
                <a:tab pos="1054100" algn="l"/>
              </a:tabLst>
            </a:pPr>
            <a:r>
              <a:rPr lang="en-CA" sz="2802" dirty="0" smtClean="0">
                <a:solidFill>
                  <a:srgbClr val="2A465C"/>
                </a:solidFill>
                <a:latin typeface="Arial"/>
                <a:cs typeface="Arial"/>
              </a:rPr>
              <a:t>What research, practice and common sense</a:t>
            </a:r>
            <a:r>
              <a:rPr lang="en-CA" sz="2802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802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802" dirty="0" smtClean="0">
                <a:solidFill>
                  <a:srgbClr val="2A465C"/>
                </a:solidFill>
                <a:latin typeface="Arial"/>
                <a:cs typeface="Arial"/>
              </a:rPr>
              <a:t>tell us about how to do honest and intelligent </a:t>
            </a:r>
          </a:p>
          <a:p>
            <a:pPr>
              <a:lnSpc>
                <a:spcPts val="3350"/>
              </a:lnSpc>
              <a:tabLst>
                <a:tab pos="1054100" algn="l"/>
              </a:tabLst>
            </a:pPr>
            <a:r>
              <a:rPr lang="en-CA" sz="2802" dirty="0" smtClean="0">
                <a:solidFill>
                  <a:srgbClr val="2A465C"/>
                </a:solidFill>
                <a:latin typeface="Arial"/>
                <a:cs typeface="Arial"/>
              </a:rPr>
              <a:t>academic work?</a:t>
            </a:r>
          </a:p>
          <a:p>
            <a:pPr>
              <a:lnSpc>
                <a:spcPts val="3350"/>
              </a:lnSpc>
            </a:pPr>
            <a:endParaRPr lang="en-CA" sz="2802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4025900" y="838200"/>
            <a:ext cx="60325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2A465C"/>
                </a:solidFill>
                <a:latin typeface="Arial"/>
                <a:cs typeface="Arial"/>
              </a:rPr>
              <a:t>Big ideas of citation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08100" y="2057400"/>
            <a:ext cx="87503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406B8D"/>
                </a:solidFill>
                <a:latin typeface="Arial"/>
                <a:cs typeface="Arial"/>
              </a:rPr>
              <a:t>• Source quality contributes to your credibility.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08100" y="2552700"/>
            <a:ext cx="8750300" cy="927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CA" sz="2802" smtClean="0">
                <a:solidFill>
                  <a:srgbClr val="406B8D"/>
                </a:solidFill>
                <a:latin typeface="Arial"/>
                <a:cs typeface="Arial"/>
              </a:rPr>
              <a:t>• Consistent, accurate citation strengthens your</a:t>
            </a:r>
            <a:r>
              <a:rPr lang="en-CA" sz="28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802" smtClean="0">
                <a:solidFill>
                  <a:srgbClr val="000000"/>
                </a:solidFill>
                <a:latin typeface="Times New Roman"/>
              </a:rPr>
            </a:br>
            <a:r>
              <a:rPr lang="en-CA" sz="2802" smtClean="0">
                <a:solidFill>
                  <a:srgbClr val="406B8D"/>
                </a:solidFill>
                <a:latin typeface="Arial"/>
                <a:cs typeface="Arial"/>
              </a:rPr>
              <a:t>position</a:t>
            </a:r>
          </a:p>
          <a:p>
            <a:pPr>
              <a:lnSpc>
                <a:spcPts val="300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08100" y="3390900"/>
            <a:ext cx="87503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406B8D"/>
                </a:solidFill>
                <a:latin typeface="Arial"/>
                <a:cs typeface="Arial"/>
              </a:rPr>
              <a:t>• Your audience changes your presentation: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65300" y="3848100"/>
            <a:ext cx="8293100" cy="469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90"/>
              </a:lnSpc>
            </a:pPr>
            <a:r>
              <a:rPr lang="en-CA" sz="2597" smtClean="0">
                <a:solidFill>
                  <a:srgbClr val="406B8D"/>
                </a:solidFill>
                <a:latin typeface="Arial"/>
                <a:cs typeface="Arial"/>
              </a:rPr>
              <a:t>- What you document</a:t>
            </a:r>
          </a:p>
          <a:p>
            <a:pPr>
              <a:lnSpc>
                <a:spcPts val="2990"/>
              </a:lnSpc>
            </a:pPr>
            <a:endParaRPr lang="en-CA" sz="2597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65300" y="4279900"/>
            <a:ext cx="8293100" cy="469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90"/>
              </a:lnSpc>
            </a:pPr>
            <a:r>
              <a:rPr lang="en-CA" sz="2597" smtClean="0">
                <a:solidFill>
                  <a:srgbClr val="406B8D"/>
                </a:solidFill>
                <a:latin typeface="Arial"/>
                <a:cs typeface="Arial"/>
              </a:rPr>
              <a:t>- Your tone and voice</a:t>
            </a:r>
          </a:p>
          <a:p>
            <a:pPr>
              <a:lnSpc>
                <a:spcPts val="2990"/>
              </a:lnSpc>
            </a:pPr>
            <a:endParaRPr lang="en-CA" sz="2597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765300" y="4724400"/>
            <a:ext cx="8293100" cy="469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90"/>
              </a:lnSpc>
            </a:pPr>
            <a:r>
              <a:rPr lang="en-CA" sz="2597" smtClean="0">
                <a:solidFill>
                  <a:srgbClr val="406B8D"/>
                </a:solidFill>
                <a:latin typeface="Arial"/>
                <a:cs typeface="Arial"/>
              </a:rPr>
              <a:t>- The words you use</a:t>
            </a:r>
          </a:p>
          <a:p>
            <a:pPr>
              <a:lnSpc>
                <a:spcPts val="2990"/>
              </a:lnSpc>
            </a:pPr>
            <a:endParaRPr lang="en-CA" sz="2597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08100" y="5156200"/>
            <a:ext cx="87503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406B8D"/>
                </a:solidFill>
                <a:latin typeface="Arial"/>
                <a:cs typeface="Arial"/>
              </a:rPr>
              <a:t>• Documentation is discourse: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65300" y="5626100"/>
            <a:ext cx="8293100" cy="469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90"/>
              </a:lnSpc>
            </a:pPr>
            <a:r>
              <a:rPr lang="en-CA" sz="2597" smtClean="0">
                <a:solidFill>
                  <a:srgbClr val="406B8D"/>
                </a:solidFill>
                <a:latin typeface="Arial"/>
                <a:cs typeface="Arial"/>
              </a:rPr>
              <a:t>- A dialogue with your sources</a:t>
            </a:r>
          </a:p>
          <a:p>
            <a:pPr>
              <a:lnSpc>
                <a:spcPts val="2990"/>
              </a:lnSpc>
            </a:pPr>
            <a:endParaRPr lang="en-CA" sz="2597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65300" y="6057900"/>
            <a:ext cx="8293100" cy="469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90"/>
              </a:lnSpc>
            </a:pPr>
            <a:r>
              <a:rPr lang="en-CA" sz="2597" smtClean="0">
                <a:solidFill>
                  <a:srgbClr val="406B8D"/>
                </a:solidFill>
                <a:latin typeface="Arial"/>
                <a:cs typeface="Arial"/>
              </a:rPr>
              <a:t>- A dialogue with others interested in your topic</a:t>
            </a:r>
          </a:p>
          <a:p>
            <a:pPr>
              <a:lnSpc>
                <a:spcPts val="2990"/>
              </a:lnSpc>
            </a:pPr>
            <a:endParaRPr lang="en-CA" sz="2597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2006600" y="546100"/>
            <a:ext cx="8051800" cy="1270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3600" smtClean="0">
                <a:solidFill>
                  <a:srgbClr val="000000"/>
                </a:solidFill>
                <a:latin typeface="Arial"/>
                <a:cs typeface="Arial"/>
              </a:rPr>
              <a:t>Questions students have sent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000000"/>
                </a:solidFill>
                <a:latin typeface="Arial"/>
                <a:cs typeface="Arial"/>
              </a:rPr>
              <a:t>to NoodleTools experts…</a:t>
            </a:r>
          </a:p>
          <a:p>
            <a:pPr>
              <a:lnSpc>
                <a:spcPts val="43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155700" y="1790700"/>
            <a:ext cx="89027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30"/>
              </a:lnSpc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Do I cite a .pdf as a book or a Web page?</a:t>
            </a:r>
          </a:p>
          <a:p>
            <a:pPr>
              <a:lnSpc>
                <a:spcPts val="253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55700" y="2184400"/>
            <a:ext cx="89027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30"/>
              </a:lnSpc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How do I know if it’s a journal?</a:t>
            </a:r>
          </a:p>
          <a:p>
            <a:pPr>
              <a:lnSpc>
                <a:spcPts val="253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55700" y="2590800"/>
            <a:ext cx="89027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30"/>
              </a:lnSpc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What is the database name?</a:t>
            </a:r>
          </a:p>
          <a:p>
            <a:pPr>
              <a:lnSpc>
                <a:spcPts val="253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55700" y="2997200"/>
            <a:ext cx="89027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30"/>
              </a:lnSpc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Can I use the footer date for the date published?</a:t>
            </a:r>
          </a:p>
          <a:p>
            <a:pPr>
              <a:lnSpc>
                <a:spcPts val="253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5700" y="3378200"/>
            <a:ext cx="89027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  <a:tabLst>
                <a:tab pos="342900" algn="l"/>
              </a:tabLst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What is the correct title: the title page or the cataloging page?</a:t>
            </a:r>
            <a:r>
              <a:rPr lang="en-CA" sz="22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202" smtClean="0">
                <a:solidFill>
                  <a:srgbClr val="000000"/>
                </a:solidFill>
                <a:latin typeface="Times New Roman"/>
              </a:rPr>
            </a:b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	The browser blue bar or the heading on the web page?</a:t>
            </a:r>
          </a:p>
          <a:p>
            <a:pPr>
              <a:lnSpc>
                <a:spcPts val="270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55700" y="4114800"/>
            <a:ext cx="89027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  <a:tabLst>
                <a:tab pos="342900" algn="l"/>
              </a:tabLst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Is it ok to cite a quote from Amazon’s “search inside the book”</a:t>
            </a:r>
            <a:r>
              <a:rPr lang="en-CA" sz="22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202" smtClean="0">
                <a:solidFill>
                  <a:srgbClr val="000000"/>
                </a:solidFill>
                <a:latin typeface="Times New Roman"/>
              </a:rPr>
            </a:b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	even though I didn’t use the book?</a:t>
            </a:r>
          </a:p>
          <a:p>
            <a:pPr>
              <a:lnSpc>
                <a:spcPts val="270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55700" y="4876800"/>
            <a:ext cx="89027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30"/>
              </a:lnSpc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How many words do I need to change in my paraphrase?</a:t>
            </a:r>
          </a:p>
          <a:p>
            <a:pPr>
              <a:lnSpc>
                <a:spcPts val="253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55700" y="5270500"/>
            <a:ext cx="89027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30"/>
              </a:lnSpc>
            </a:pPr>
            <a:r>
              <a:rPr lang="en-CA" sz="22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202" smtClean="0">
                <a:solidFill>
                  <a:srgbClr val="000000"/>
                </a:solidFill>
                <a:latin typeface="Calibri"/>
                <a:cs typeface="Calibri"/>
              </a:rPr>
              <a:t>  Is it ok to use Wikipedia but not cite it?</a:t>
            </a:r>
          </a:p>
          <a:p>
            <a:pPr>
              <a:lnSpc>
                <a:spcPts val="2530"/>
              </a:lnSpc>
            </a:pPr>
            <a:endParaRPr lang="en-CA" sz="2202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939"/>
            <a:ext cx="10058400" cy="763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383030" y="120545"/>
            <a:ext cx="7292340" cy="656695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lIns="101882" tIns="50941" rIns="101882" bIns="50941"/>
          <a:lstStyle/>
          <a:p>
            <a:pPr>
              <a:defRPr/>
            </a:pPr>
            <a:r>
              <a:rPr lang="en-US" sz="36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 notecard is an organizer for ideas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54380" y="2072640"/>
            <a:ext cx="3939540" cy="2245360"/>
          </a:xfrm>
          <a:prstGeom prst="rect">
            <a:avLst/>
          </a:prstGeom>
        </p:spPr>
        <p:txBody>
          <a:bodyPr lIns="101882" tIns="50941" rIns="101882" bIns="5094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None/>
              <a:defRPr/>
            </a:pPr>
            <a:r>
              <a:rPr lang="en-US" sz="3100" dirty="0">
                <a:solidFill>
                  <a:srgbClr val="FF0000"/>
                </a:solidFill>
              </a:rPr>
              <a:t>Copy and paste here</a:t>
            </a:r>
            <a:r>
              <a:rPr lang="en-US" sz="2000" dirty="0">
                <a:solidFill>
                  <a:schemeClr val="folHlink"/>
                </a:solidFill>
              </a:rPr>
              <a:t/>
            </a:r>
            <a:br>
              <a:rPr lang="en-US" sz="2000" dirty="0">
                <a:solidFill>
                  <a:schemeClr val="folHlink"/>
                </a:solidFill>
              </a:rPr>
            </a:br>
            <a:endParaRPr lang="en-US" sz="2000" dirty="0">
              <a:solidFill>
                <a:schemeClr val="folHlink"/>
              </a:solidFill>
            </a:endParaRPr>
          </a:p>
          <a:p>
            <a:pPr marL="258244" indent="-258244" eaLnBrk="1" hangingPunct="1">
              <a:defRPr/>
            </a:pPr>
            <a:r>
              <a:rPr lang="en-US" sz="1600" dirty="0"/>
              <a:t>Capture the author’s words and images</a:t>
            </a:r>
          </a:p>
          <a:p>
            <a:pPr marL="258244" indent="-258244" eaLnBrk="1" hangingPunct="1">
              <a:defRPr/>
            </a:pPr>
            <a:r>
              <a:rPr lang="en-US" sz="1600" dirty="0"/>
              <a:t>Get quotes and attribution right</a:t>
            </a:r>
          </a:p>
          <a:p>
            <a:pPr marL="258244" indent="-258244" eaLnBrk="1" hangingPunct="1">
              <a:defRPr/>
            </a:pPr>
            <a:r>
              <a:rPr lang="en-US" sz="1600" dirty="0"/>
              <a:t>Mark up the quote</a:t>
            </a:r>
          </a:p>
        </p:txBody>
      </p:sp>
    </p:spTree>
    <p:extLst>
      <p:ext uri="{BB962C8B-B14F-4D97-AF65-F5344CB8AC3E}">
        <p14:creationId xmlns:p14="http://schemas.microsoft.com/office/powerpoint/2010/main" val="367867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774700" y="1104900"/>
            <a:ext cx="2540000" cy="254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CA" sz="1200" smtClean="0">
                <a:solidFill>
                  <a:srgbClr val="FFFFFF"/>
                </a:solidFill>
                <a:latin typeface="Calibri"/>
                <a:cs typeface="Calibri"/>
              </a:rPr>
              <a:t>Note Taking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416300" y="838200"/>
            <a:ext cx="6540500" cy="723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CA" sz="3412" b="1" smtClean="0">
                <a:solidFill>
                  <a:srgbClr val="FD0000"/>
                </a:solidFill>
                <a:latin typeface="Comic Sans MS Bold"/>
                <a:cs typeface="Comic Sans MS Bold"/>
              </a:rPr>
              <a:t>Why copy and paste?</a:t>
            </a:r>
          </a:p>
          <a:p>
            <a:pPr>
              <a:lnSpc>
                <a:spcPts val="3910"/>
              </a:lnSpc>
            </a:pPr>
            <a:endParaRPr lang="en-CA" sz="340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55700" y="1892300"/>
            <a:ext cx="89027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 Keep unique words or logic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12900" y="2387600"/>
            <a:ext cx="8445500" cy="927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CA" sz="2802" smtClean="0">
                <a:solidFill>
                  <a:srgbClr val="000000"/>
                </a:solidFill>
                <a:latin typeface="Arial"/>
                <a:cs typeface="Arial"/>
              </a:rPr>
              <a:t>-</a:t>
            </a: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 Apt phrase, eloquent argument, visual</a:t>
            </a:r>
            <a:r>
              <a:rPr lang="en-CA" sz="28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802" smtClean="0">
                <a:solidFill>
                  <a:srgbClr val="000000"/>
                </a:solidFill>
                <a:latin typeface="Times New Roman"/>
              </a:rPr>
            </a:b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explanation</a:t>
            </a:r>
          </a:p>
          <a:p>
            <a:pPr>
              <a:lnSpc>
                <a:spcPts val="300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55700" y="3225800"/>
            <a:ext cx="89027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 Assure accuracy of quotes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5700" y="3683000"/>
            <a:ext cx="89027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 Capture what you don’t understand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55700" y="4152900"/>
            <a:ext cx="89027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 Later can refer back to an authority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12900" y="4622800"/>
            <a:ext cx="84455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000000"/>
                </a:solidFill>
                <a:latin typeface="Arial"/>
                <a:cs typeface="Arial"/>
              </a:rPr>
              <a:t>-</a:t>
            </a: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 Support your idea with an expert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55700" y="5092700"/>
            <a:ext cx="89027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2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2802" smtClean="0">
                <a:solidFill>
                  <a:srgbClr val="000000"/>
                </a:solidFill>
                <a:latin typeface="Calibri"/>
                <a:cs typeface="Calibri"/>
              </a:rPr>
              <a:t> Search/compare across sources</a:t>
            </a:r>
          </a:p>
          <a:p>
            <a:pPr>
              <a:lnSpc>
                <a:spcPts val="3220"/>
              </a:lnSpc>
            </a:pPr>
            <a:endParaRPr lang="en-CA" sz="2802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939"/>
            <a:ext cx="10058400" cy="763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11680" y="120545"/>
            <a:ext cx="5364480" cy="656695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lIns="101882" tIns="50941" rIns="101882" bIns="50941"/>
          <a:lstStyle/>
          <a:p>
            <a:pPr>
              <a:defRPr/>
            </a:pPr>
            <a:r>
              <a:rPr lang="en-US" sz="36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Paraphrase or summarize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615940" y="3024400"/>
            <a:ext cx="3688080" cy="1727200"/>
          </a:xfrm>
          <a:prstGeom prst="rect">
            <a:avLst/>
          </a:prstGeom>
        </p:spPr>
        <p:txBody>
          <a:bodyPr lIns="101882" tIns="50941" rIns="101882" bIns="5094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None/>
              <a:defRPr/>
            </a:pPr>
            <a:r>
              <a:rPr lang="en-US" sz="3100" dirty="0">
                <a:solidFill>
                  <a:srgbClr val="FF0000"/>
                </a:solidFill>
              </a:rPr>
              <a:t>Paraphrase here</a:t>
            </a:r>
          </a:p>
          <a:p>
            <a:pPr marL="258244" indent="-258244" eaLnBrk="1" hangingPunct="1">
              <a:defRPr/>
            </a:pPr>
            <a:r>
              <a:rPr lang="en-US" sz="1600" dirty="0"/>
              <a:t>Explain it to yourself</a:t>
            </a:r>
          </a:p>
          <a:p>
            <a:pPr marL="258244" indent="-258244" eaLnBrk="1" hangingPunct="1">
              <a:defRPr/>
            </a:pPr>
            <a:r>
              <a:rPr lang="en-US" sz="1600" dirty="0"/>
              <a:t>In words you understand</a:t>
            </a:r>
          </a:p>
          <a:p>
            <a:pPr marL="258244" indent="-258244" eaLnBrk="1" hangingPunct="1">
              <a:defRPr/>
            </a:pPr>
            <a:r>
              <a:rPr lang="en-US" sz="1600" dirty="0"/>
              <a:t>Look back at the quote – got it all?</a:t>
            </a:r>
          </a:p>
        </p:txBody>
      </p:sp>
    </p:spTree>
    <p:extLst>
      <p:ext uri="{BB962C8B-B14F-4D97-AF65-F5344CB8AC3E}">
        <p14:creationId xmlns:p14="http://schemas.microsoft.com/office/powerpoint/2010/main" val="38491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939"/>
            <a:ext cx="10058400" cy="763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849881" y="5613400"/>
            <a:ext cx="3986689" cy="1381760"/>
          </a:xfrm>
          <a:prstGeom prst="rect">
            <a:avLst/>
          </a:prstGeom>
        </p:spPr>
        <p:txBody>
          <a:bodyPr lIns="101882" tIns="50941" rIns="101882" bIns="5094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None/>
              <a:defRPr/>
            </a:pPr>
            <a:r>
              <a:rPr lang="en-US" sz="3100" dirty="0">
                <a:solidFill>
                  <a:srgbClr val="FF0000"/>
                </a:solidFill>
              </a:rPr>
              <a:t>Original thinking here</a:t>
            </a:r>
          </a:p>
          <a:p>
            <a:pPr marL="258244" indent="-258244" eaLnBrk="1" hangingPunct="1">
              <a:defRPr/>
            </a:pPr>
            <a:r>
              <a:rPr lang="en-US" sz="1600" dirty="0"/>
              <a:t>What do you wonder?</a:t>
            </a:r>
          </a:p>
          <a:p>
            <a:pPr marL="258244" indent="-258244" eaLnBrk="1" hangingPunct="1">
              <a:defRPr/>
            </a:pPr>
            <a:r>
              <a:rPr lang="en-US" sz="1600" dirty="0"/>
              <a:t>How does this fit with what you know?</a:t>
            </a:r>
          </a:p>
          <a:p>
            <a:pPr marL="258244" indent="-258244" eaLnBrk="1" hangingPunct="1">
              <a:defRPr/>
            </a:pPr>
            <a:r>
              <a:rPr lang="en-US" sz="1600" dirty="0"/>
              <a:t>What can you follow up on?</a:t>
            </a:r>
          </a:p>
          <a:p>
            <a:pPr marL="258244" indent="-258244" eaLnBrk="1" hangingPunct="1">
              <a:defRPr/>
            </a:pPr>
            <a:endParaRPr lang="en-US" sz="160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02920" y="120545"/>
            <a:ext cx="9052560" cy="656695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lIns="101882" tIns="50941" rIns="101882" bIns="50941"/>
          <a:lstStyle/>
          <a:p>
            <a:pPr>
              <a:defRPr/>
            </a:pPr>
            <a:r>
              <a:rPr lang="en-US" sz="36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“My Ideas” is for questions, brainstorming…</a:t>
            </a:r>
          </a:p>
        </p:txBody>
      </p:sp>
    </p:spTree>
    <p:extLst>
      <p:ext uri="{BB962C8B-B14F-4D97-AF65-F5344CB8AC3E}">
        <p14:creationId xmlns:p14="http://schemas.microsoft.com/office/powerpoint/2010/main" val="205666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C:\Users\Debbie\Documents\1.Debbie\NoodleTools\Tutorials\Students\2012\2012 imagesNotes\second\notecard_copypas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8" y="7197"/>
            <a:ext cx="10058400" cy="776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8"/>
          <p:cNvSpPr>
            <a:spLocks noChangeArrowheads="1"/>
          </p:cNvSpPr>
          <p:nvPr/>
        </p:nvSpPr>
        <p:spPr bwMode="auto">
          <a:xfrm>
            <a:off x="670560" y="6045200"/>
            <a:ext cx="8382000" cy="777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You’ll get quotes and attribution right!</a:t>
            </a:r>
          </a:p>
        </p:txBody>
      </p:sp>
    </p:spTree>
    <p:extLst>
      <p:ext uri="{BB962C8B-B14F-4D97-AF65-F5344CB8AC3E}">
        <p14:creationId xmlns:p14="http://schemas.microsoft.com/office/powerpoint/2010/main" val="198975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58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2263140" y="188913"/>
            <a:ext cx="5364480" cy="777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Then start to mark it up</a:t>
            </a:r>
          </a:p>
        </p:txBody>
      </p:sp>
    </p:spTree>
    <p:extLst>
      <p:ext uri="{BB962C8B-B14F-4D97-AF65-F5344CB8AC3E}">
        <p14:creationId xmlns:p14="http://schemas.microsoft.com/office/powerpoint/2010/main" val="98836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4013200" y="838200"/>
            <a:ext cx="60452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2A465C"/>
                </a:solidFill>
                <a:latin typeface="Arial"/>
                <a:cs typeface="Arial"/>
              </a:rPr>
              <a:t>What is plagiarism?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84300" y="2108200"/>
            <a:ext cx="8674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• Blocks of text without attribution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84300" y="2692400"/>
            <a:ext cx="8674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• Omitting citations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84300" y="3276600"/>
            <a:ext cx="8674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• Mistakes in citations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84300" y="3860800"/>
            <a:ext cx="8674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• Paraphrase uses author’s words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84300" y="4445000"/>
            <a:ext cx="8674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• Purchasing a paper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84300" y="5029200"/>
            <a:ext cx="8674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• Collaborating with others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84300" y="5613400"/>
            <a:ext cx="8674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406B8D"/>
                </a:solidFill>
                <a:latin typeface="Arial"/>
                <a:cs typeface="Arial"/>
              </a:rPr>
              <a:t>• Intent?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Users\Debbie\Documents\1.Debbie\NoodleTools\Tutorials\Students\2012\2012 imagesNotes\second\notecard_r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8" y="21590"/>
            <a:ext cx="10058400" cy="775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20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5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Rectangle 8"/>
          <p:cNvSpPr>
            <a:spLocks noChangeArrowheads="1"/>
          </p:cNvSpPr>
          <p:nvPr/>
        </p:nvSpPr>
        <p:spPr bwMode="auto">
          <a:xfrm>
            <a:off x="508160" y="5613400"/>
            <a:ext cx="8795861" cy="9499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Close reading boosts your comprehension</a:t>
            </a:r>
          </a:p>
        </p:txBody>
      </p:sp>
      <p:sp>
        <p:nvSpPr>
          <p:cNvPr id="5" name="Oval 4"/>
          <p:cNvSpPr/>
          <p:nvPr/>
        </p:nvSpPr>
        <p:spPr>
          <a:xfrm>
            <a:off x="3688080" y="604520"/>
            <a:ext cx="1089660" cy="863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803333" y="172720"/>
            <a:ext cx="806768" cy="37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Help</a:t>
            </a:r>
            <a:endParaRPr lang="en-US" b="1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60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0"/>
            <a:ext cx="10058400" cy="775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Rectangle 8"/>
          <p:cNvSpPr>
            <a:spLocks noChangeArrowheads="1"/>
          </p:cNvSpPr>
          <p:nvPr/>
        </p:nvSpPr>
        <p:spPr bwMode="auto">
          <a:xfrm>
            <a:off x="3017520" y="431801"/>
            <a:ext cx="4610100" cy="8042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Explain it to yourself</a:t>
            </a:r>
          </a:p>
        </p:txBody>
      </p:sp>
      <p:sp>
        <p:nvSpPr>
          <p:cNvPr id="2" name="Oval 1"/>
          <p:cNvSpPr/>
          <p:nvPr/>
        </p:nvSpPr>
        <p:spPr>
          <a:xfrm>
            <a:off x="8382000" y="1640840"/>
            <a:ext cx="1089660" cy="863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7575233" y="1736196"/>
            <a:ext cx="806768" cy="37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Help</a:t>
            </a:r>
            <a:endParaRPr lang="en-US" b="1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5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5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8380254" y="4404360"/>
            <a:ext cx="1089660" cy="863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7571741" y="4499716"/>
            <a:ext cx="808514" cy="37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Help</a:t>
            </a:r>
            <a:endParaRPr lang="en-US" b="1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23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5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7" name="Rectangle 8"/>
          <p:cNvSpPr>
            <a:spLocks noChangeArrowheads="1"/>
          </p:cNvSpPr>
          <p:nvPr/>
        </p:nvSpPr>
        <p:spPr bwMode="auto">
          <a:xfrm>
            <a:off x="586740" y="1295400"/>
            <a:ext cx="4023360" cy="28498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If your note isn’t linked to a source, find it in this list of all your sources</a:t>
            </a:r>
          </a:p>
        </p:txBody>
      </p:sp>
    </p:spTree>
    <p:extLst>
      <p:ext uri="{BB962C8B-B14F-4D97-AF65-F5344CB8AC3E}">
        <p14:creationId xmlns:p14="http://schemas.microsoft.com/office/powerpoint/2010/main" val="192594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58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1" name="Rectangle 8"/>
          <p:cNvSpPr>
            <a:spLocks noChangeArrowheads="1"/>
          </p:cNvSpPr>
          <p:nvPr/>
        </p:nvSpPr>
        <p:spPr bwMode="auto">
          <a:xfrm>
            <a:off x="670560" y="259080"/>
            <a:ext cx="5699760" cy="777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If you can, add a tag now…</a:t>
            </a:r>
          </a:p>
        </p:txBody>
      </p:sp>
      <p:sp>
        <p:nvSpPr>
          <p:cNvPr id="6" name="Oval 5"/>
          <p:cNvSpPr/>
          <p:nvPr/>
        </p:nvSpPr>
        <p:spPr>
          <a:xfrm>
            <a:off x="6370320" y="1036320"/>
            <a:ext cx="1257300" cy="108669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2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5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9" name="Rectangle 8"/>
          <p:cNvSpPr>
            <a:spLocks noChangeArrowheads="1"/>
          </p:cNvSpPr>
          <p:nvPr/>
        </p:nvSpPr>
        <p:spPr bwMode="auto">
          <a:xfrm>
            <a:off x="125730" y="6390640"/>
            <a:ext cx="9806940" cy="10363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Your new notecards are waiting on the tabletop</a:t>
            </a:r>
          </a:p>
        </p:txBody>
      </p:sp>
      <p:sp>
        <p:nvSpPr>
          <p:cNvPr id="2" name="Rectangle 1"/>
          <p:cNvSpPr/>
          <p:nvPr/>
        </p:nvSpPr>
        <p:spPr>
          <a:xfrm>
            <a:off x="83820" y="1925108"/>
            <a:ext cx="1005840" cy="18999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532120" y="86360"/>
            <a:ext cx="1005840" cy="7772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058400" cy="7740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Rectangle 9"/>
          <p:cNvSpPr>
            <a:spLocks noChangeArrowheads="1"/>
          </p:cNvSpPr>
          <p:nvPr/>
        </p:nvSpPr>
        <p:spPr bwMode="auto">
          <a:xfrm>
            <a:off x="167640" y="6304280"/>
            <a:ext cx="9723120" cy="11226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300">
                <a:solidFill>
                  <a:schemeClr val="tx2"/>
                </a:solidFill>
              </a:rPr>
              <a:t>Add colors and cues to remind yourself what needs to be done and what’s important.</a:t>
            </a:r>
          </a:p>
        </p:txBody>
      </p:sp>
    </p:spTree>
    <p:extLst>
      <p:ext uri="{BB962C8B-B14F-4D97-AF65-F5344CB8AC3E}">
        <p14:creationId xmlns:p14="http://schemas.microsoft.com/office/powerpoint/2010/main" val="214253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775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5" name="Rectangle 9"/>
          <p:cNvSpPr>
            <a:spLocks noChangeArrowheads="1"/>
          </p:cNvSpPr>
          <p:nvPr/>
        </p:nvSpPr>
        <p:spPr bwMode="auto">
          <a:xfrm>
            <a:off x="83820" y="6390640"/>
            <a:ext cx="9806940" cy="7772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300">
                <a:solidFill>
                  <a:schemeClr val="tx2"/>
                </a:solidFill>
              </a:rPr>
              <a:t>Piles are possible subtopics for an outline</a:t>
            </a:r>
          </a:p>
        </p:txBody>
      </p:sp>
      <p:sp>
        <p:nvSpPr>
          <p:cNvPr id="14" name="Oval 13"/>
          <p:cNvSpPr/>
          <p:nvPr/>
        </p:nvSpPr>
        <p:spPr>
          <a:xfrm>
            <a:off x="4358640" y="4231641"/>
            <a:ext cx="796290" cy="8024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756785" y="3368041"/>
            <a:ext cx="796290" cy="8024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322570" y="4231641"/>
            <a:ext cx="796290" cy="8024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8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930924" cy="777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7" name="Line 5"/>
          <p:cNvSpPr>
            <a:spLocks noChangeShapeType="1"/>
          </p:cNvSpPr>
          <p:nvPr/>
        </p:nvSpPr>
        <p:spPr bwMode="auto">
          <a:xfrm flipV="1">
            <a:off x="4693920" y="3195320"/>
            <a:ext cx="2682240" cy="198628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1882" tIns="50941" rIns="101882" bIns="50941"/>
          <a:lstStyle/>
          <a:p>
            <a:endParaRPr lang="en-US"/>
          </a:p>
        </p:txBody>
      </p:sp>
      <p:sp>
        <p:nvSpPr>
          <p:cNvPr id="36868" name="Rectangle 6"/>
          <p:cNvSpPr>
            <a:spLocks noChangeArrowheads="1"/>
          </p:cNvSpPr>
          <p:nvPr/>
        </p:nvSpPr>
        <p:spPr bwMode="auto">
          <a:xfrm>
            <a:off x="670560" y="6649720"/>
            <a:ext cx="8801100" cy="10363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lIns="101882" tIns="50941" rIns="101882" bIns="50941"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Drag notes and piles into your outline</a:t>
            </a:r>
          </a:p>
        </p:txBody>
      </p:sp>
    </p:spTree>
    <p:extLst>
      <p:ext uri="{BB962C8B-B14F-4D97-AF65-F5344CB8AC3E}">
        <p14:creationId xmlns:p14="http://schemas.microsoft.com/office/powerpoint/2010/main" val="319344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1282700" y="1600200"/>
            <a:ext cx="46101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00" smtClean="0">
                <a:solidFill>
                  <a:srgbClr val="000000"/>
                </a:solidFill>
                <a:latin typeface="Comic Sans MS"/>
                <a:cs typeface="Comic Sans MS"/>
              </a:rPr>
              <a:t>Look it up in Google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282700" y="3505200"/>
            <a:ext cx="46101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00" smtClean="0">
                <a:solidFill>
                  <a:srgbClr val="000000"/>
                </a:solidFill>
                <a:latin typeface="Comic Sans MS"/>
                <a:cs typeface="Comic Sans MS"/>
              </a:rPr>
              <a:t>Take the first results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854200" y="5410200"/>
            <a:ext cx="40386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00" smtClean="0">
                <a:solidFill>
                  <a:srgbClr val="000000"/>
                </a:solidFill>
                <a:latin typeface="Comic Sans MS"/>
                <a:cs typeface="Comic Sans MS"/>
              </a:rPr>
              <a:t>Print everything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832600"/>
            <a:ext cx="4965700" cy="254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CA" sz="1200" smtClean="0">
                <a:solidFill>
                  <a:srgbClr val="898989"/>
                </a:solidFill>
                <a:latin typeface="Calibri"/>
                <a:cs typeface="Calibri"/>
              </a:rPr>
              <a:t>Abilock and Crider 11/05/03 ,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27100" y="7023100"/>
            <a:ext cx="4965700" cy="254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CA" sz="1200" smtClean="0">
                <a:solidFill>
                  <a:srgbClr val="A6A6A6"/>
                </a:solidFill>
                <a:latin typeface="Calibri"/>
                <a:cs typeface="Calibri"/>
              </a:rPr>
              <a:t>NECC 06, CAIS 09, TLA 09, Vt. 2010, ACAMIs 2011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248400" y="1524000"/>
            <a:ext cx="36957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00" smtClean="0">
                <a:solidFill>
                  <a:srgbClr val="000000"/>
                </a:solidFill>
                <a:latin typeface="Comic Sans MS"/>
                <a:cs typeface="Comic Sans MS"/>
              </a:rPr>
              <a:t>Look at it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91300" y="3403600"/>
            <a:ext cx="33528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00" smtClean="0">
                <a:solidFill>
                  <a:srgbClr val="000000"/>
                </a:solidFill>
                <a:latin typeface="Comic Sans MS"/>
                <a:cs typeface="Comic Sans MS"/>
              </a:rPr>
              <a:t>Open a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994400" y="3759200"/>
            <a:ext cx="39497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00" smtClean="0">
                <a:solidFill>
                  <a:srgbClr val="000000"/>
                </a:solidFill>
                <a:latin typeface="Comic Sans MS"/>
                <a:cs typeface="Comic Sans MS"/>
              </a:rPr>
              <a:t>word processor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057900" y="5524500"/>
            <a:ext cx="2452594" cy="1090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CA" sz="2400" dirty="0" smtClean="0">
                <a:solidFill>
                  <a:srgbClr val="000000"/>
                </a:solidFill>
                <a:latin typeface="Comic Sans MS"/>
                <a:cs typeface="Comic Sans MS"/>
              </a:rPr>
              <a:t>Paste </a:t>
            </a:r>
            <a:r>
              <a:rPr lang="en-CA" sz="2400" dirty="0" smtClean="0">
                <a:solidFill>
                  <a:srgbClr val="000000"/>
                </a:solidFill>
                <a:latin typeface="Comic Sans MS"/>
                <a:cs typeface="Comic Sans MS"/>
              </a:rPr>
              <a:t>interesting</a:t>
            </a:r>
            <a:r>
              <a:rPr lang="en-CA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400" dirty="0" smtClean="0">
                <a:solidFill>
                  <a:srgbClr val="000000"/>
                </a:solidFill>
                <a:latin typeface="Comic Sans MS"/>
                <a:cs typeface="Comic Sans MS"/>
              </a:rPr>
              <a:t>	bits together</a:t>
            </a:r>
          </a:p>
          <a:p>
            <a:pPr>
              <a:lnSpc>
                <a:spcPts val="2855"/>
              </a:lnSpc>
            </a:pPr>
            <a:endParaRPr lang="en-CA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812800" y="1016000"/>
            <a:ext cx="1879600" cy="406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112776">
              <a:lnSpc>
                <a:spcPts val="1300"/>
              </a:lnSpc>
            </a:pPr>
            <a:r>
              <a:rPr lang="en-CA" sz="1200" smtClean="0">
                <a:solidFill>
                  <a:srgbClr val="FFFFFF"/>
                </a:solidFill>
                <a:latin typeface="Calibri"/>
                <a:cs typeface="Calibri"/>
              </a:rPr>
              <a:t>Source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FFFFFF"/>
                </a:solidFill>
                <a:latin typeface="Calibri"/>
                <a:cs typeface="Calibri"/>
              </a:rPr>
              <a:t>evaluation</a:t>
            </a:r>
          </a:p>
          <a:p>
            <a:pPr>
              <a:lnSpc>
                <a:spcPts val="1295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794000" y="1117600"/>
            <a:ext cx="4436536" cy="8976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CA" sz="4397" dirty="0" smtClean="0">
                <a:solidFill>
                  <a:srgbClr val="000000"/>
                </a:solidFill>
                <a:latin typeface="Calibri"/>
                <a:cs typeface="Calibri"/>
              </a:rPr>
              <a:t>Justify your choices</a:t>
            </a:r>
          </a:p>
          <a:p>
            <a:pPr>
              <a:lnSpc>
                <a:spcPts val="3520"/>
              </a:lnSpc>
            </a:pPr>
            <a:endParaRPr lang="en-CA" sz="4397" dirty="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79500" y="2082800"/>
            <a:ext cx="8978900" cy="1130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CA" sz="3197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 "Have I gathered </a:t>
            </a:r>
            <a:r>
              <a:rPr lang="en-CA" sz="3207" b="1" smtClean="0">
                <a:solidFill>
                  <a:srgbClr val="000000"/>
                </a:solidFill>
                <a:latin typeface="Calibri Bold"/>
                <a:cs typeface="Calibri Bold"/>
              </a:rPr>
              <a:t>enough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 information and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met the requirements?“</a:t>
            </a:r>
          </a:p>
          <a:p>
            <a:pPr>
              <a:lnSpc>
                <a:spcPts val="380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79500" y="3149600"/>
            <a:ext cx="8978900" cy="1130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CA" sz="3197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	“Is this the </a:t>
            </a:r>
            <a:r>
              <a:rPr lang="en-CA" sz="3207" b="1" smtClean="0">
                <a:solidFill>
                  <a:srgbClr val="000000"/>
                </a:solidFill>
                <a:latin typeface="Calibri Bold"/>
                <a:cs typeface="Calibri Bold"/>
              </a:rPr>
              <a:t>	right balance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	 of print and online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sources for my research?“</a:t>
            </a:r>
          </a:p>
          <a:p>
            <a:pPr>
              <a:lnSpc>
                <a:spcPts val="380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79500" y="4229100"/>
            <a:ext cx="8978900" cy="1130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CA" sz="3197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 Did I make </a:t>
            </a:r>
            <a:r>
              <a:rPr lang="en-CA" sz="3207" b="1" smtClean="0">
                <a:solidFill>
                  <a:srgbClr val="000000"/>
                </a:solidFill>
                <a:latin typeface="Calibri Bold"/>
                <a:cs typeface="Calibri Bold"/>
              </a:rPr>
              <a:t>full use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 of the types of resources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available to me?</a:t>
            </a:r>
          </a:p>
          <a:p>
            <a:pPr>
              <a:lnSpc>
                <a:spcPts val="380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79500" y="5295900"/>
            <a:ext cx="8978900" cy="1130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CA" sz="3197" smtClean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 Is currency important because I am reporting</a:t>
            </a:r>
            <a:r>
              <a:rPr lang="en-CA" sz="319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7" smtClean="0">
                <a:solidFill>
                  <a:srgbClr val="000000"/>
                </a:solidFill>
                <a:latin typeface="Times New Roman"/>
              </a:rPr>
            </a:b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on a </a:t>
            </a:r>
            <a:r>
              <a:rPr lang="en-CA" sz="3207" b="1" smtClean="0">
                <a:solidFill>
                  <a:srgbClr val="000000"/>
                </a:solidFill>
                <a:latin typeface="Calibri Bold"/>
                <a:cs typeface="Calibri Bold"/>
              </a:rPr>
              <a:t>time‐sensitive</a:t>
            </a:r>
            <a:r>
              <a:rPr lang="en-CA" sz="3197" smtClean="0">
                <a:solidFill>
                  <a:srgbClr val="000000"/>
                </a:solidFill>
                <a:latin typeface="Calibri"/>
                <a:cs typeface="Calibri"/>
              </a:rPr>
              <a:t> issue or evolving topic?</a:t>
            </a:r>
          </a:p>
          <a:p>
            <a:pPr>
              <a:lnSpc>
                <a:spcPts val="380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 your “noodle”!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1120" y="1813560"/>
            <a:ext cx="7795260" cy="5181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solidFill>
                  <a:schemeClr val="folHlink"/>
                </a:solidFill>
              </a:rPr>
              <a:t>Stay organized, feel successful</a:t>
            </a:r>
          </a:p>
          <a:p>
            <a:pPr eaLnBrk="1" hangingPunct="1"/>
            <a:r>
              <a:rPr lang="en-US" sz="3100"/>
              <a:t>Access your work from home and school</a:t>
            </a:r>
          </a:p>
          <a:p>
            <a:pPr eaLnBrk="1" hangingPunct="1"/>
            <a:r>
              <a:rPr lang="en-US" sz="3100"/>
              <a:t>Safeguard against accidental plagiarism</a:t>
            </a:r>
          </a:p>
          <a:p>
            <a:pPr eaLnBrk="1" hangingPunct="1"/>
            <a:r>
              <a:rPr lang="en-US" sz="3100"/>
              <a:t>Spend your time thinking and creating (not on commas)</a:t>
            </a:r>
          </a:p>
          <a:p>
            <a:pPr eaLnBrk="1" hangingPunct="1"/>
            <a:r>
              <a:rPr lang="en-US" sz="3100"/>
              <a:t>Get curious, feel creative…have fun!</a:t>
            </a:r>
          </a:p>
          <a:p>
            <a:pPr eaLnBrk="1" hangingPunct="1">
              <a:buFontTx/>
              <a:buNone/>
            </a:pPr>
            <a:endParaRPr lang="en-US" sz="3100"/>
          </a:p>
        </p:txBody>
      </p:sp>
    </p:spTree>
    <p:extLst>
      <p:ext uri="{BB962C8B-B14F-4D97-AF65-F5344CB8AC3E}">
        <p14:creationId xmlns:p14="http://schemas.microsoft.com/office/powerpoint/2010/main" val="28511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2705100" y="2895600"/>
            <a:ext cx="73533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2A465C"/>
                </a:solidFill>
                <a:latin typeface="Arial"/>
                <a:cs typeface="Arial"/>
              </a:rPr>
              <a:t>Beyond Cut-and-Paste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794000" y="3441700"/>
            <a:ext cx="7264400" cy="355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1997" smtClean="0">
                <a:solidFill>
                  <a:srgbClr val="2A465C"/>
                </a:solidFill>
                <a:latin typeface="Arial"/>
                <a:cs typeface="Arial"/>
              </a:rPr>
              <a:t>Research, practice, and common sense</a:t>
            </a:r>
          </a:p>
          <a:p>
            <a:pPr>
              <a:lnSpc>
                <a:spcPts val="2300"/>
              </a:lnSpc>
            </a:pPr>
            <a:endParaRPr lang="en-CA" sz="1997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70300" y="4394200"/>
            <a:ext cx="63881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92A1B1"/>
                </a:solidFill>
                <a:latin typeface="Arial"/>
                <a:cs typeface="Arial"/>
              </a:rPr>
              <a:t>Debbie Abilock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730500" y="4978400"/>
            <a:ext cx="73279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7" smtClean="0">
                <a:solidFill>
                  <a:srgbClr val="92A1B1"/>
                </a:solidFill>
                <a:latin typeface="Arial"/>
                <a:cs typeface="Arial"/>
              </a:rPr>
              <a:t>debbie@noodletools.com</a:t>
            </a:r>
          </a:p>
          <a:p>
            <a:pPr>
              <a:lnSpc>
                <a:spcPts val="3680"/>
              </a:lnSpc>
            </a:pPr>
            <a:endParaRPr lang="en-CA" sz="3197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74700" y="6591300"/>
            <a:ext cx="92837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CA" sz="1200" smtClean="0">
                <a:solidFill>
                  <a:srgbClr val="BFBFBF"/>
                </a:solidFill>
                <a:latin typeface="Arial"/>
                <a:cs typeface="Arial"/>
              </a:rPr>
              <a:t>Abilock &amp; Geiger 11/16/04, rev. 09/9/05, Abilock &amp; Smith 3/1/07, Burkes 9/5/07, WLMA 10/11/08, CAIS 09, TLA 09, Vt.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BFBFBF"/>
                </a:solidFill>
                <a:latin typeface="Arial"/>
                <a:cs typeface="Arial"/>
              </a:rPr>
              <a:t>2010, ACAMIS 2011, AISL 2012</a:t>
            </a:r>
          </a:p>
          <a:p>
            <a:pPr>
              <a:lnSpc>
                <a:spcPts val="140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6300" y="5054600"/>
            <a:ext cx="4102100" cy="1168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228">
              <a:lnSpc>
                <a:spcPts val="2165"/>
              </a:lnSpc>
            </a:pPr>
            <a:r>
              <a:rPr lang="en-CA" sz="1800" smtClean="0">
                <a:solidFill>
                  <a:srgbClr val="000000"/>
                </a:solidFill>
                <a:latin typeface="Calibri"/>
                <a:cs typeface="Calibri"/>
              </a:rPr>
              <a:t>Close, Chuck. </a:t>
            </a:r>
            <a:r>
              <a:rPr lang="en-CA" sz="1800" smtClean="0">
                <a:solidFill>
                  <a:srgbClr val="000000"/>
                </a:solidFill>
                <a:latin typeface="Calibri Italic"/>
                <a:cs typeface="Calibri Italic"/>
              </a:rPr>
              <a:t>James</a:t>
            </a:r>
            <a:r>
              <a:rPr lang="en-CA" sz="1800" smtClean="0">
                <a:solidFill>
                  <a:srgbClr val="000000"/>
                </a:solidFill>
                <a:latin typeface="Calibri"/>
                <a:cs typeface="Calibri"/>
              </a:rPr>
              <a:t>. 2002. Oil on</a:t>
            </a:r>
            <a:r>
              <a:rPr lang="en-CA" sz="18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800" smtClean="0">
                <a:solidFill>
                  <a:srgbClr val="000000"/>
                </a:solidFill>
                <a:latin typeface="Times New Roman"/>
              </a:rPr>
            </a:br>
            <a:r>
              <a:rPr lang="en-CA" sz="1800" smtClean="0">
                <a:solidFill>
                  <a:srgbClr val="000000"/>
                </a:solidFill>
                <a:latin typeface="Calibri"/>
                <a:cs typeface="Calibri"/>
              </a:rPr>
              <a:t>canvas. Doris and Donald Fisher</a:t>
            </a:r>
            <a:r>
              <a:rPr lang="en-CA" sz="18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800" smtClean="0">
                <a:solidFill>
                  <a:srgbClr val="000000"/>
                </a:solidFill>
                <a:latin typeface="Times New Roman"/>
              </a:rPr>
            </a:br>
            <a:r>
              <a:rPr lang="en-CA" sz="1800" smtClean="0">
                <a:solidFill>
                  <a:srgbClr val="000000"/>
                </a:solidFill>
                <a:latin typeface="Calibri"/>
                <a:cs typeface="Calibri"/>
              </a:rPr>
              <a:t>Collection,  San Francisco Museum</a:t>
            </a:r>
            <a:r>
              <a:rPr lang="en-CA" sz="18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800" smtClean="0">
                <a:solidFill>
                  <a:srgbClr val="000000"/>
                </a:solidFill>
                <a:latin typeface="Times New Roman"/>
              </a:rPr>
            </a:br>
            <a:r>
              <a:rPr lang="en-CA" sz="1800" smtClean="0">
                <a:solidFill>
                  <a:srgbClr val="000000"/>
                </a:solidFill>
                <a:latin typeface="Calibri"/>
                <a:cs typeface="Calibri"/>
              </a:rPr>
              <a:t>of Modern Art.</a:t>
            </a:r>
          </a:p>
          <a:p>
            <a:pPr>
              <a:lnSpc>
                <a:spcPts val="2165"/>
              </a:lnSpc>
            </a:pPr>
            <a:endParaRPr lang="en-CA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930900" y="584200"/>
            <a:ext cx="4127500" cy="812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397" smtClean="0">
                <a:solidFill>
                  <a:srgbClr val="000000"/>
                </a:solidFill>
                <a:latin typeface="Arial"/>
                <a:cs typeface="Arial"/>
              </a:rPr>
              <a:t>Remix 1590</a:t>
            </a:r>
          </a:p>
          <a:p>
            <a:pPr>
              <a:lnSpc>
                <a:spcPts val="5060"/>
              </a:lnSpc>
            </a:pPr>
            <a:endParaRPr lang="en-CA" sz="4397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032500" y="2603500"/>
            <a:ext cx="4025900" cy="1270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A long tradition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of quoting</a:t>
            </a:r>
          </a:p>
          <a:p>
            <a:pPr>
              <a:lnSpc>
                <a:spcPts val="43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032500" y="3721100"/>
            <a:ext cx="40259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without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32500" y="4267200"/>
            <a:ext cx="40259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attribution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6565900" y="1841500"/>
            <a:ext cx="3492500" cy="1270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The most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widely</a:t>
            </a:r>
          </a:p>
          <a:p>
            <a:pPr>
              <a:lnSpc>
                <a:spcPts val="43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565900" y="2933700"/>
            <a:ext cx="3492500" cy="2362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30"/>
              </a:lnSpc>
            </a:pP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analyzed and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copied work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in Western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000000"/>
                </a:solidFill>
                <a:latin typeface="Calibri"/>
                <a:cs typeface="Calibri"/>
              </a:rPr>
              <a:t>painting</a:t>
            </a:r>
          </a:p>
          <a:p>
            <a:pPr>
              <a:lnSpc>
                <a:spcPts val="433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642100" y="6057900"/>
            <a:ext cx="3416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Velázquez, Diego. </a:t>
            </a:r>
            <a:r>
              <a:rPr lang="en-CA" sz="1200" smtClean="0">
                <a:solidFill>
                  <a:srgbClr val="000000"/>
                </a:solidFill>
                <a:latin typeface="Calibri Italic"/>
                <a:cs typeface="Calibri Italic"/>
              </a:rPr>
              <a:t>Las Meninas</a:t>
            </a: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. 1656.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642100" y="6235700"/>
            <a:ext cx="34163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50"/>
              </a:lnSpc>
            </a:pP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Prado, Madrid. </a:t>
            </a:r>
            <a:r>
              <a:rPr lang="en-CA" sz="1200" smtClean="0">
                <a:solidFill>
                  <a:srgbClr val="000000"/>
                </a:solidFill>
                <a:latin typeface="Calibri Italic"/>
                <a:cs typeface="Calibri Italic"/>
              </a:rPr>
              <a:t>Wikipedia</a:t>
            </a: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. Web. 2 Jan. 2011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&lt;http://en.wikipedia.org/wiki/File:Las_Men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inas_01.jpg&gt;.</a:t>
            </a:r>
          </a:p>
          <a:p>
            <a:pPr>
              <a:lnSpc>
                <a:spcPts val="145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2900" y="6883400"/>
            <a:ext cx="8445500" cy="419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Velázquez, Diego. </a:t>
            </a:r>
            <a:r>
              <a:rPr lang="en-CA" sz="1200" smtClean="0">
                <a:solidFill>
                  <a:srgbClr val="000000"/>
                </a:solidFill>
                <a:latin typeface="Calibri Italic"/>
                <a:cs typeface="Calibri Italic"/>
              </a:rPr>
              <a:t>Las Meninas</a:t>
            </a: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. 1957. Museu Picasso, Barcelona. </a:t>
            </a:r>
            <a:r>
              <a:rPr lang="en-CA" sz="1200" smtClean="0">
                <a:solidFill>
                  <a:srgbClr val="000000"/>
                </a:solidFill>
                <a:latin typeface="Calibri Italic"/>
                <a:cs typeface="Calibri Italic"/>
              </a:rPr>
              <a:t>Ajuntament de Barcelona</a:t>
            </a: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. Web. 2 Jan. 2011.</a:t>
            </a:r>
            <a:r>
              <a:rPr lang="en-CA" sz="12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200" smtClean="0">
                <a:solidFill>
                  <a:srgbClr val="000000"/>
                </a:solidFill>
                <a:latin typeface="Times New Roman"/>
              </a:rPr>
            </a:br>
            <a:r>
              <a:rPr lang="en-CA" sz="1200" smtClean="0">
                <a:solidFill>
                  <a:srgbClr val="000000"/>
                </a:solidFill>
                <a:latin typeface="Calibri"/>
                <a:cs typeface="Calibri"/>
              </a:rPr>
              <a:t>&lt;http://www.bcn.cat/museupicasso/en/collection/mpb70‐433.html&gt;.</a:t>
            </a:r>
          </a:p>
          <a:p>
            <a:pPr>
              <a:lnSpc>
                <a:spcPts val="150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872</Words>
  <Application>Microsoft Office PowerPoint</Application>
  <PresentationFormat>Custom</PresentationFormat>
  <Paragraphs>147</Paragraphs>
  <Slides>42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Use your “noodle”!</vt:lpstr>
      <vt:lpstr>PowerPoint Presentation</vt:lpstr>
    </vt:vector>
  </TitlesOfParts>
  <Company>Investintech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A2E_Engine</dc:creator>
  <cp:lastModifiedBy>cryman</cp:lastModifiedBy>
  <cp:revision>10</cp:revision>
  <dcterms:created xsi:type="dcterms:W3CDTF">2012-08-23T14:41:56Z</dcterms:created>
  <dcterms:modified xsi:type="dcterms:W3CDTF">2012-08-27T14:09:41Z</dcterms:modified>
</cp:coreProperties>
</file>